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4.png" ContentType="image/png"/>
  <Override PartName="/ppt/media/image33.png" ContentType="image/png"/>
  <Override PartName="/ppt/media/image28.png" ContentType="image/png"/>
  <Override PartName="/ppt/media/image29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862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862" spc="-1" strike="noStrike">
                <a:solidFill>
                  <a:srgbClr val="595959"/>
                </a:solidFill>
                <a:latin typeface="Times New Roman"/>
                <a:ea typeface="DejaVu Sans"/>
              </a:rPr>
              <a:t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20</c:v>
                </c:pt>
                <c:pt idx="1">
                  <c:v>97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Всероссийский конкурс советов обучающихся
 «Территория успеха»</a:t>
            </a:r>
          </a:p>
        </c:rich>
      </c:tx>
      <c:layout>
        <c:manualLayout>
          <c:xMode val="edge"/>
          <c:yMode val="edge"/>
          <c:x val="0.220537295050419"/>
          <c:y val="0.00702552938848209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109</c:v>
                </c:pt>
                <c:pt idx="1">
                  <c:v>121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Всероссийский конкурс
 «Большая перемена» </a:t>
            </a:r>
          </a:p>
        </c:rich>
      </c:tx>
      <c:layout>
        <c:manualLayout>
          <c:xMode val="edge"/>
          <c:yMode val="edge"/>
          <c:x val="0.206716126513081"/>
          <c:y val="0.041757371858302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2887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5786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2887</c:v>
                </c:pt>
                <c:pt idx="1">
                  <c:v>5786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Всероссийский конкурс 
«Школьный музей»</a:t>
            </a:r>
          </a:p>
        </c:rich>
      </c:tx>
      <c:layout>
        <c:manualLayout>
          <c:xMode val="edge"/>
          <c:yMode val="edge"/>
          <c:x val="0.268937550689375"/>
          <c:y val="0.0144652095871608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4257907542579"/>
          <c:y val="0.241157216766973"/>
          <c:w val="0.439740470397405"/>
          <c:h val="0.572484426142963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320</a:t>
                    </a:r>
                  </a:p>
                  <a:p/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210</c:v>
                </c:pt>
                <c:pt idx="1">
                  <c:v>320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Зимний сбор ученического актива образовательных организаций г. Челябинска 
Выезд-интенсив конкурса «Школа, которую строим Мы»</a:t>
            </a:r>
          </a:p>
        </c:rich>
      </c:tx>
      <c:layout>
        <c:manualLayout>
          <c:xMode val="edge"/>
          <c:yMode val="edge"/>
          <c:x val="0.143245826899037"/>
          <c:y val="0.0174591381872214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72</a:t>
                    </a:r>
                  </a:p>
                  <a:p/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</c:v>
                </c:pt>
                <c:pt idx="1">
                  <c:v>1805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Профильные смены Движения Первых</a:t>
            </a:r>
          </a:p>
        </c:rich>
      </c:tx>
      <c:layout>
        <c:manualLayout>
          <c:xMode val="edge"/>
          <c:yMode val="edge"/>
          <c:x val="0.206559937524404"/>
          <c:y val="0.041757371858302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335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1382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335</c:v>
                </c:pt>
                <c:pt idx="1">
                  <c:v>1382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Фестиваль моделей воспитательных практик</a:t>
            </a:r>
          </a:p>
        </c:rich>
      </c:tx>
      <c:layout>
        <c:manualLayout>
          <c:xMode val="edge"/>
          <c:yMode val="edge"/>
          <c:x val="0.097323600973236"/>
          <c:y val="0.0144652095871608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4257907542579"/>
          <c:y val="0.241157216766973"/>
          <c:w val="0.439740470397405"/>
          <c:h val="0.572484426142963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3"/>
          <c:dPt>
            <c:idx val="0"/>
            <c:explosion val="3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explosion val="3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explosion val="3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explosion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28</a:t>
                    </a:r>
                  </a:p>
                  <a:p/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Конкурсный отбор на региональную смену «Орлята России»</a:t>
            </a:r>
          </a:p>
        </c:rich>
      </c:tx>
      <c:layout>
        <c:manualLayout>
          <c:xMode val="edge"/>
          <c:yMode val="edge"/>
          <c:x val="0.151187587322597"/>
          <c:y val="0.0338038632986627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238</a:t>
                    </a:r>
                  </a:p>
                  <a:p/>
                  <a:p/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42</c:v>
                </c:pt>
                <c:pt idx="1">
                  <c:v>238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en-US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IV Городской конкурс образовательных проектов юных наставников 
«Равный-равному» </a:t>
            </a:r>
          </a:p>
        </c:rich>
      </c:tx>
      <c:layout>
        <c:manualLayout>
          <c:xMode val="edge"/>
          <c:yMode val="edge"/>
          <c:x val="0.102034093716545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305</c:v>
                </c:pt>
                <c:pt idx="1">
                  <c:v>417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67784178138215"/>
          <c:h val="0.072183199322306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Городской конкурс социальных проектов 
«Я – гражданин России»</a:t>
            </a:r>
          </a:p>
        </c:rich>
      </c:tx>
      <c:layout>
        <c:manualLayout>
          <c:xMode val="edge"/>
          <c:yMode val="edge"/>
          <c:x val="0.101875654574883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250</c:v>
                </c:pt>
                <c:pt idx="1">
                  <c:v>320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Городской форум ученического актива образовательных организаций «Челябинск: точки роста»</a:t>
            </a:r>
          </a:p>
        </c:rich>
      </c:tx>
      <c:layout>
        <c:manualLayout>
          <c:xMode val="edge"/>
          <c:yMode val="edge"/>
          <c:x val="0.102097219964233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620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440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440</c:v>
                </c:pt>
                <c:pt idx="1">
                  <c:v>620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Конкурс на самую активную образовательную организацию города Челябинска по итогам учебного года </a:t>
            </a:r>
          </a:p>
        </c:rich>
      </c:tx>
      <c:layout>
        <c:manualLayout>
          <c:xMode val="edge"/>
          <c:yMode val="edge"/>
          <c:x val="0.143898573692552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502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560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502</c:v>
                </c:pt>
                <c:pt idx="1">
                  <c:v>560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38811034049848"/>
          <c:h val="0.076859857306569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Городской форум
 «Твой выбор твоё будущее» в рамках Форума «Новое поколение выбирает»  </a:t>
            </a:r>
          </a:p>
        </c:rich>
      </c:tx>
      <c:layout>
        <c:manualLayout>
          <c:xMode val="edge"/>
          <c:yMode val="edge"/>
          <c:x val="0.101860141251368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350</c:v>
                </c:pt>
                <c:pt idx="1">
                  <c:v>423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Региональный конкурс
 «Юный глава»</a:t>
            </a:r>
          </a:p>
        </c:rich>
      </c:tx>
      <c:layout>
        <c:manualLayout>
          <c:xMode val="edge"/>
          <c:yMode val="edge"/>
          <c:x val="0.260155721056195"/>
          <c:y val="0.0225516146109052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303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138</c:v>
                </c:pt>
                <c:pt idx="1">
                  <c:v>303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673829592516587"/>
          <c:h val="0.069783246403662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Программа развития социальной активности учащихся начальных классов «Орлята России»</a:t>
            </a:r>
          </a:p>
        </c:rich>
      </c:tx>
      <c:layout>
        <c:manualLayout>
          <c:xMode val="edge"/>
          <c:yMode val="edge"/>
          <c:x val="0.102069504099961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Конкурс среди органов ученического самоуправления и самодеятельных объединений обучающихся муниципальных образовательных организаций г. Челябинска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2887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5786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2887</c:v>
                </c:pt>
                <c:pt idx="1">
                  <c:v>5786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28125755135136"/>
          <c:h val="0.07142735430322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Городской конкурс 
«Ступени наставничества»</a:t>
            </a:r>
          </a:p>
        </c:rich>
      </c:tx>
      <c:layout>
        <c:manualLayout>
          <c:xMode val="edge"/>
          <c:yMode val="edge"/>
          <c:x val="0.26214662571856"/>
          <c:y val="0.0400588791925139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Зимний сбор ученического актива образовательных организаций города Челябинска «Выезд-интенсив конкурса «Школа, которую строим мы»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679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140</a:t>
                    </a:r>
                  </a:p>
                  <a:p/>
                  <a:p/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197" spc="-1" strike="noStrike">
                        <a:solidFill>
                          <a:srgbClr val="404040"/>
                        </a:solidFill>
                        <a:latin typeface="Calibri"/>
                        <a:ea typeface="DejaVu Sans"/>
                      </a:rPr>
                      <a:t>175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197" spc="-1" strike="noStrike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97" spc="-1" strike="noStrike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22/23 учебный год</c:v>
                </c:pt>
                <c:pt idx="1">
                  <c:v>23/24 учебный год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140</c:v>
                </c:pt>
                <c:pt idx="1">
                  <c:v>175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90921999849535"/>
          <c:y val="0.864994821593247"/>
          <c:w val="0.7937226389905"/>
          <c:h val="0.081937685717213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68A019-A6E6-49F6-A5B2-02FDC45600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FCE05E-1B74-4B24-8A3E-93D3758D99C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DDBDFE-19B2-481C-B3FF-80BE594A15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87C88D-B325-45A3-9453-30AC5870E1E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AEF209-6325-4417-A62C-DC400E6940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5B415C-9EAD-44F4-8618-9A9F405CC4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716F24-0917-440F-B74D-A881E8D6DC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ACDAE5-F34C-4A42-B3B6-4FC2497E25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FE61F5-FF9F-45C6-B771-40539152E4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F88073-A6C4-4EDC-890A-F521C1AC5D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C79540-14C1-42D2-9C52-53FF06ED33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E518D9-712D-40D9-8EEF-4A315BBEFF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44152BE-84AB-4EF7-92BD-E3B58435E95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6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6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6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chart" Target="../charts/chart1.xml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6" descr=""/>
          <p:cNvPicPr/>
          <p:nvPr/>
        </p:nvPicPr>
        <p:blipFill>
          <a:blip r:embed="rId1"/>
          <a:srcRect l="34338" t="0" r="0" b="0"/>
          <a:stretch/>
        </p:blipFill>
        <p:spPr>
          <a:xfrm>
            <a:off x="5587560" y="199800"/>
            <a:ext cx="6603840" cy="664452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37" descr=""/>
          <p:cNvPicPr/>
          <p:nvPr/>
        </p:nvPicPr>
        <p:blipFill>
          <a:blip r:embed="rId2"/>
          <a:stretch/>
        </p:blipFill>
        <p:spPr>
          <a:xfrm>
            <a:off x="1908000" y="639720"/>
            <a:ext cx="605880" cy="834840"/>
          </a:xfrm>
          <a:prstGeom prst="rect">
            <a:avLst/>
          </a:prstGeom>
          <a:ln w="0">
            <a:noFill/>
          </a:ln>
        </p:spPr>
      </p:pic>
      <p:pic>
        <p:nvPicPr>
          <p:cNvPr id="43" name="Рисунок 39" descr=""/>
          <p:cNvPicPr/>
          <p:nvPr/>
        </p:nvPicPr>
        <p:blipFill>
          <a:blip r:embed="rId3"/>
          <a:stretch/>
        </p:blipFill>
        <p:spPr>
          <a:xfrm>
            <a:off x="466200" y="784080"/>
            <a:ext cx="1047960" cy="719280"/>
          </a:xfrm>
          <a:prstGeom prst="rect">
            <a:avLst/>
          </a:prstGeom>
          <a:ln w="0">
            <a:noFill/>
          </a:ln>
        </p:spPr>
      </p:pic>
      <p:sp>
        <p:nvSpPr>
          <p:cNvPr id="44" name="TextBox 7"/>
          <p:cNvSpPr/>
          <p:nvPr/>
        </p:nvSpPr>
        <p:spPr>
          <a:xfrm>
            <a:off x="-395640" y="5558040"/>
            <a:ext cx="7532640" cy="11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200" rIns="70200" tIns="35280" bIns="3528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5b9bd5"/>
                </a:solidFill>
                <a:latin typeface="Times New Roman"/>
                <a:ea typeface="Open Sans Condensed Light"/>
              </a:rPr>
              <a:t>Гиталова Ксения Валерьевна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5b9bd5"/>
                </a:solidFill>
                <a:latin typeface="Times New Roman"/>
                <a:ea typeface="Open Sans Condensed Light"/>
              </a:rPr>
              <a:t>Советник директора по воспитанию,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5b9bd5"/>
                </a:solidFill>
                <a:latin typeface="Times New Roman"/>
                <a:ea typeface="Open Sans Condensed Light"/>
              </a:rPr>
              <a:t>член городского методического объединения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5b9bd5"/>
                </a:solidFill>
                <a:latin typeface="Times New Roman"/>
                <a:ea typeface="Open Sans Condensed Light"/>
              </a:rPr>
              <a:t> </a:t>
            </a:r>
            <a:r>
              <a:rPr b="1" lang="ru-RU" sz="1400" spc="-1" strike="noStrike">
                <a:solidFill>
                  <a:srgbClr val="5b9bd5"/>
                </a:solidFill>
                <a:latin typeface="Arial"/>
                <a:ea typeface="Open Sans Condensed Light"/>
              </a:rPr>
              <a:t>руководителей</a:t>
            </a:r>
            <a:r>
              <a:rPr b="1" lang="ru-RU" sz="1400" spc="-1" strike="noStrike">
                <a:solidFill>
                  <a:srgbClr val="5b9bd5"/>
                </a:solidFill>
                <a:latin typeface="Times New Roman"/>
                <a:ea typeface="Open Sans Condensed Light"/>
              </a:rPr>
              <a:t> ДОО и ОУСУ,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5b9bd5"/>
                </a:solidFill>
                <a:latin typeface="Times New Roman"/>
                <a:ea typeface="Open Sans Condensed Light"/>
              </a:rPr>
              <a:t>по Металлургическому району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5" name="Прямоугольник 8"/>
          <p:cNvSpPr/>
          <p:nvPr/>
        </p:nvSpPr>
        <p:spPr>
          <a:xfrm>
            <a:off x="164520" y="2311560"/>
            <a:ext cx="609624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"/>
              </a:rPr>
              <a:t>Анализ сформированности  выстроенной системы воспитания и дополнительного образования в деятельности детских общественных организаций и органов ученического самоуправления. Перспективы работы, представление текущих показателей за 2022-2023 учебный год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6" name="Рисунок 1" descr=""/>
          <p:cNvPicPr/>
          <p:nvPr/>
        </p:nvPicPr>
        <p:blipFill>
          <a:blip r:embed="rId4"/>
          <a:stretch/>
        </p:blipFill>
        <p:spPr>
          <a:xfrm>
            <a:off x="164520" y="1580400"/>
            <a:ext cx="7406640" cy="59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3" descr=""/>
          <p:cNvPicPr/>
          <p:nvPr/>
        </p:nvPicPr>
        <p:blipFill>
          <a:blip r:embed="rId1"/>
          <a:stretch/>
        </p:blipFill>
        <p:spPr>
          <a:xfrm>
            <a:off x="0" y="-16920"/>
            <a:ext cx="3370680" cy="139536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4" descr=""/>
          <p:cNvPicPr/>
          <p:nvPr/>
        </p:nvPicPr>
        <p:blipFill>
          <a:blip r:embed="rId2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2" name="Диаграмма 8"/>
          <p:cNvGraphicFramePr/>
          <p:nvPr/>
        </p:nvGraphicFramePr>
        <p:xfrm>
          <a:off x="476280" y="914400"/>
          <a:ext cx="4609440" cy="363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3" name="Диаграмма 6"/>
          <p:cNvGraphicFramePr/>
          <p:nvPr/>
        </p:nvGraphicFramePr>
        <p:xfrm>
          <a:off x="3762360" y="3409920"/>
          <a:ext cx="4571280" cy="34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4" name="Диаграмма 7"/>
          <p:cNvGraphicFramePr/>
          <p:nvPr/>
        </p:nvGraphicFramePr>
        <p:xfrm>
          <a:off x="6838200" y="914400"/>
          <a:ext cx="4676400" cy="363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3" descr=""/>
          <p:cNvPicPr/>
          <p:nvPr/>
        </p:nvPicPr>
        <p:blipFill>
          <a:blip r:embed="rId1"/>
          <a:stretch/>
        </p:blipFill>
        <p:spPr>
          <a:xfrm>
            <a:off x="0" y="-16920"/>
            <a:ext cx="3370680" cy="139536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4" descr=""/>
          <p:cNvPicPr/>
          <p:nvPr/>
        </p:nvPicPr>
        <p:blipFill>
          <a:blip r:embed="rId2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7" name="Диаграмма 8"/>
          <p:cNvGraphicFramePr/>
          <p:nvPr/>
        </p:nvGraphicFramePr>
        <p:xfrm>
          <a:off x="476280" y="914400"/>
          <a:ext cx="4609440" cy="363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8" name="Диаграмма 7"/>
          <p:cNvGraphicFramePr/>
          <p:nvPr/>
        </p:nvGraphicFramePr>
        <p:xfrm>
          <a:off x="6943320" y="1143000"/>
          <a:ext cx="4438440" cy="340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9" name="Диаграмма 9"/>
          <p:cNvGraphicFramePr/>
          <p:nvPr/>
        </p:nvGraphicFramePr>
        <p:xfrm>
          <a:off x="3571920" y="2819160"/>
          <a:ext cx="4895280" cy="387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3" descr=""/>
          <p:cNvPicPr/>
          <p:nvPr/>
        </p:nvPicPr>
        <p:blipFill>
          <a:blip r:embed="rId1"/>
          <a:stretch/>
        </p:blipFill>
        <p:spPr>
          <a:xfrm>
            <a:off x="0" y="-16920"/>
            <a:ext cx="3370680" cy="139536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4" descr=""/>
          <p:cNvPicPr/>
          <p:nvPr/>
        </p:nvPicPr>
        <p:blipFill>
          <a:blip r:embed="rId2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2" name="Диаграмма 8"/>
          <p:cNvGraphicFramePr/>
          <p:nvPr/>
        </p:nvGraphicFramePr>
        <p:xfrm>
          <a:off x="476280" y="914400"/>
          <a:ext cx="4609440" cy="363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3" name="Диаграмма 7"/>
          <p:cNvGraphicFramePr/>
          <p:nvPr/>
        </p:nvGraphicFramePr>
        <p:xfrm>
          <a:off x="7333920" y="952560"/>
          <a:ext cx="4438440" cy="340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4" name="Диаграмма 9"/>
          <p:cNvGraphicFramePr/>
          <p:nvPr/>
        </p:nvGraphicFramePr>
        <p:xfrm>
          <a:off x="3571920" y="2819160"/>
          <a:ext cx="4895280" cy="387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3" descr=""/>
          <p:cNvPicPr/>
          <p:nvPr/>
        </p:nvPicPr>
        <p:blipFill>
          <a:blip r:embed="rId1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106" name="Прямоугольник 3"/>
          <p:cNvSpPr/>
          <p:nvPr/>
        </p:nvSpPr>
        <p:spPr>
          <a:xfrm>
            <a:off x="485640" y="332280"/>
            <a:ext cx="1143864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a689e"/>
                </a:solidFill>
                <a:latin typeface="Times New Roman"/>
                <a:ea typeface="Open Sans Condensed Light"/>
              </a:rPr>
              <a:t>В мероприятиях социально - педагогической направленности Календаря массовых мероприятий в 2023/2024 учебном году приняло участие __141__ образовательная организация города Челябинска, что составляет _100_ % от общего числа общеобразовательных организаций города Челябинска. Из них __35_ (_28_% от общего количества) имеют победителей и призеров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a689e"/>
                </a:solidFill>
                <a:latin typeface="Times New Roman"/>
                <a:ea typeface="Open Sans Condensed Light"/>
              </a:rPr>
              <a:t>САМЫЕ  АКТИВНЫЕ СОШ №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7" name="TextBox 5"/>
          <p:cNvSpPr/>
          <p:nvPr/>
        </p:nvSpPr>
        <p:spPr>
          <a:xfrm>
            <a:off x="247680" y="2700000"/>
            <a:ext cx="10904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Прямоугольник 9"/>
          <p:cNvSpPr/>
          <p:nvPr/>
        </p:nvSpPr>
        <p:spPr>
          <a:xfrm>
            <a:off x="485640" y="3069360"/>
            <a:ext cx="10124280" cy="39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  <a:ea typeface="Open Sans Condensed Light"/>
              </a:rPr>
              <a:t>14,15, 17, 21, 23, 25,43, 46, 48, 53, 61, 81, 91, 103, 104, 107,116, 121, 130, 147   Лицей № 37, 88, 97, 120, 142   Гимназия № 1, 23, 80, 148   ОЦ № 1, 5, «Ньютон», МАУДО «Центр «Креатив», МАУДО «ДПШ», МБУДО «ЦВР «Истоки»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3" descr=""/>
          <p:cNvPicPr/>
          <p:nvPr/>
        </p:nvPicPr>
        <p:blipFill>
          <a:blip r:embed="rId1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110" name="Прямоугольник 3"/>
          <p:cNvSpPr/>
          <p:nvPr/>
        </p:nvSpPr>
        <p:spPr>
          <a:xfrm>
            <a:off x="300960" y="223200"/>
            <a:ext cx="114386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a689e"/>
                </a:solidFill>
                <a:latin typeface="Times New Roman"/>
                <a:ea typeface="Open Sans Condensed Light"/>
              </a:rPr>
              <a:t>Наивысшими достижениями детей в области социально – педагогической направленности в 2023/2024 учебном году были победы на муниципальных, региональных  и Всероссийских конкурсах образовательных организаций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11" name="TextBox 5"/>
          <p:cNvSpPr/>
          <p:nvPr/>
        </p:nvSpPr>
        <p:spPr>
          <a:xfrm>
            <a:off x="371520" y="2776680"/>
            <a:ext cx="10904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Прямоугольник 9"/>
          <p:cNvSpPr/>
          <p:nvPr/>
        </p:nvSpPr>
        <p:spPr>
          <a:xfrm>
            <a:off x="466560" y="1791360"/>
            <a:ext cx="1012428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Open Sans Condensed Light"/>
              </a:rPr>
              <a:t>Результаты конкурса на самую социально активную образовательную организацию: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Open Sans Condensed Light"/>
              </a:rPr>
              <a:t>среди образовательных организаций общего образования – организации, занявшие в итоговом рейтинге с 1-го по 12-е рейтинговое место.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Open Sans Condensed Light"/>
              </a:rPr>
              <a:t>МАОУ ОЦ «НЬЮТОН», МЛ № 148, МБОУ лицей № 88, МAОУ гимназия № 80, МАОУ ОЦ № 2, МБОУ СОШ № 61, МАОУ СОШ № 46, МБОУ СОШ № 68, МБОУ СОШ № 116, МАОУ СОШ № 24, МАОУ СОШ № 112, МАОУ лицей № 82.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Open Sans Condensed Light"/>
              </a:rPr>
              <a:t>среди образовательных организаций дополнительного образования – организации, занявшие в итоговом рейтинге с 1-го по 3-е рейтинговое место.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Open Sans Condensed Light"/>
              </a:rPr>
              <a:t>МАУДО «ДПШ», МБУДО «ЦДТ», МБУДО «ЦВР».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3" descr=""/>
          <p:cNvPicPr/>
          <p:nvPr/>
        </p:nvPicPr>
        <p:blipFill>
          <a:blip r:embed="rId1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114" name="Прямоугольник 3"/>
          <p:cNvSpPr/>
          <p:nvPr/>
        </p:nvSpPr>
        <p:spPr>
          <a:xfrm>
            <a:off x="554040" y="892080"/>
            <a:ext cx="10989360" cy="62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- Активизировать процесс по совершенствованию компетенций педагогов – кураторов и руководителей ДОО и ОУСУ через включение их в проектную деятельность, направленную на развитие социальной активности в рамках Национального проекта «Образование»;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- Осуществлять координацию деятельности инициативных групп в рамках интеграции событий Календаря образовательных событий г. Челябинска на период 2024/2025 учебный год с деятельностью ООГДДМ «Движение Первых»;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- сопровождение инициативных групп обучающихся по реализации городских социально значимых проектов  и образовательных организаций – базовых площадок регионального проекта «Движения Первых» проекта «Юный Глава города и его команда»;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- Организовать реализацию и методическое сопровождение  комплекса городских  массовых мероприятий;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- Участие в разработке положений городских конкурсов и событий членами ГМО ДОО и ОУСУ;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- Организация и разработка методического сопровождения реализации программ лидерского образования в образовательных организациях города Челябинска (в рамках деятельности дополнительного образования, так и в рамках реализации самих программ);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15" name="TextBox 5"/>
          <p:cNvSpPr/>
          <p:nvPr/>
        </p:nvSpPr>
        <p:spPr>
          <a:xfrm>
            <a:off x="371520" y="2776680"/>
            <a:ext cx="10904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Прямоугольник 6"/>
          <p:cNvSpPr/>
          <p:nvPr/>
        </p:nvSpPr>
        <p:spPr>
          <a:xfrm>
            <a:off x="371520" y="97200"/>
            <a:ext cx="10619640" cy="12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Перспективы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3" descr=""/>
          <p:cNvPicPr/>
          <p:nvPr/>
        </p:nvPicPr>
        <p:blipFill>
          <a:blip r:embed="rId1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118" name="Прямоугольник 3"/>
          <p:cNvSpPr/>
          <p:nvPr/>
        </p:nvSpPr>
        <p:spPr>
          <a:xfrm>
            <a:off x="252000" y="862560"/>
            <a:ext cx="8836920" cy="56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Анализ сформированности  выстроенной системы воспитания и дополнительного образования в деятельности детских общественных организаций и органов ученического самоуправления. Перспективы работы, представление текущих показателей за 2023-2024 учебный год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19" name="TextBox 5"/>
          <p:cNvSpPr/>
          <p:nvPr/>
        </p:nvSpPr>
        <p:spPr>
          <a:xfrm>
            <a:off x="371520" y="2776680"/>
            <a:ext cx="10904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26" descr=""/>
          <p:cNvPicPr/>
          <p:nvPr/>
        </p:nvPicPr>
        <p:blipFill>
          <a:blip r:embed="rId1"/>
          <a:srcRect l="20571" t="13170" r="0" b="0"/>
          <a:stretch/>
        </p:blipFill>
        <p:spPr>
          <a:xfrm>
            <a:off x="6134040" y="971640"/>
            <a:ext cx="6057360" cy="5885640"/>
          </a:xfrm>
          <a:prstGeom prst="rect">
            <a:avLst/>
          </a:prstGeom>
          <a:ln w="0">
            <a:noFill/>
          </a:ln>
        </p:spPr>
      </p:pic>
      <p:sp>
        <p:nvSpPr>
          <p:cNvPr id="48" name="Прямоугольник 18"/>
          <p:cNvSpPr/>
          <p:nvPr/>
        </p:nvSpPr>
        <p:spPr>
          <a:xfrm>
            <a:off x="267840" y="1470240"/>
            <a:ext cx="7670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a689e"/>
                </a:solidFill>
                <a:latin typeface="Arial"/>
                <a:ea typeface="Open Sans"/>
              </a:rPr>
              <a:t>Целью деятельности Городского методического объединения руководителей детских общественных объединений и органов ученического самоуправления является: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9" name="Рисунок 37" descr=""/>
          <p:cNvPicPr/>
          <p:nvPr/>
        </p:nvPicPr>
        <p:blipFill>
          <a:blip r:embed="rId2"/>
          <a:stretch/>
        </p:blipFill>
        <p:spPr>
          <a:xfrm>
            <a:off x="1908000" y="392760"/>
            <a:ext cx="605880" cy="834840"/>
          </a:xfrm>
          <a:prstGeom prst="rect">
            <a:avLst/>
          </a:prstGeom>
          <a:ln w="0">
            <a:noFill/>
          </a:ln>
        </p:spPr>
      </p:pic>
      <p:pic>
        <p:nvPicPr>
          <p:cNvPr id="50" name="Рисунок 39" descr=""/>
          <p:cNvPicPr/>
          <p:nvPr/>
        </p:nvPicPr>
        <p:blipFill>
          <a:blip r:embed="rId3"/>
          <a:stretch/>
        </p:blipFill>
        <p:spPr>
          <a:xfrm>
            <a:off x="466200" y="537120"/>
            <a:ext cx="1047960" cy="719280"/>
          </a:xfrm>
          <a:prstGeom prst="rect">
            <a:avLst/>
          </a:prstGeom>
          <a:ln w="0">
            <a:noFill/>
          </a:ln>
        </p:spPr>
      </p:pic>
      <p:sp>
        <p:nvSpPr>
          <p:cNvPr id="51" name="TextBox 20"/>
          <p:cNvSpPr/>
          <p:nvPr/>
        </p:nvSpPr>
        <p:spPr>
          <a:xfrm>
            <a:off x="267840" y="2773080"/>
            <a:ext cx="692568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e31e25"/>
                </a:solidFill>
                <a:latin typeface="Arial"/>
                <a:ea typeface="Open Sans Condensed Light"/>
              </a:rPr>
              <a:t>Организация  процесса повышения профессионального мастерства у педагогов в рамках  педагогического сопровождения детских социальных инициатив по реализации городского инновационного проекта «Развитие социальной активности обучающихся» муниципальной составляющей федеральных и региональных проектов «Успех каждого ребенка», «Социальная активность»,  «Учитель будущего» Национального проекта «Образование».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26" descr=""/>
          <p:cNvPicPr/>
          <p:nvPr/>
        </p:nvPicPr>
        <p:blipFill>
          <a:blip r:embed="rId1"/>
          <a:srcRect l="20571" t="13170" r="0" b="0"/>
          <a:stretch/>
        </p:blipFill>
        <p:spPr>
          <a:xfrm>
            <a:off x="6134040" y="971640"/>
            <a:ext cx="6057360" cy="588564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18"/>
          <p:cNvSpPr/>
          <p:nvPr/>
        </p:nvSpPr>
        <p:spPr>
          <a:xfrm>
            <a:off x="466200" y="1885320"/>
            <a:ext cx="3238200" cy="17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a689e"/>
                </a:solidFill>
                <a:latin typeface="Arial"/>
                <a:ea typeface="Open Sans"/>
              </a:rPr>
              <a:t>Организовать  разработку и методическое сопровождение реализации программ лидерского образования в образовательных организациях города Челябинска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54" name="Рисунок 37" descr=""/>
          <p:cNvPicPr/>
          <p:nvPr/>
        </p:nvPicPr>
        <p:blipFill>
          <a:blip r:embed="rId2"/>
          <a:stretch/>
        </p:blipFill>
        <p:spPr>
          <a:xfrm>
            <a:off x="1908000" y="392760"/>
            <a:ext cx="605880" cy="834840"/>
          </a:xfrm>
          <a:prstGeom prst="rect">
            <a:avLst/>
          </a:prstGeom>
          <a:ln w="0">
            <a:noFill/>
          </a:ln>
        </p:spPr>
      </p:pic>
      <p:pic>
        <p:nvPicPr>
          <p:cNvPr id="55" name="Рисунок 39" descr=""/>
          <p:cNvPicPr/>
          <p:nvPr/>
        </p:nvPicPr>
        <p:blipFill>
          <a:blip r:embed="rId3"/>
          <a:stretch/>
        </p:blipFill>
        <p:spPr>
          <a:xfrm>
            <a:off x="466200" y="537120"/>
            <a:ext cx="1047960" cy="719280"/>
          </a:xfrm>
          <a:prstGeom prst="rect">
            <a:avLst/>
          </a:prstGeom>
          <a:ln w="0">
            <a:noFill/>
          </a:ln>
        </p:spPr>
      </p:pic>
      <p:sp>
        <p:nvSpPr>
          <p:cNvPr id="56" name="TextBox 20"/>
          <p:cNvSpPr/>
          <p:nvPr/>
        </p:nvSpPr>
        <p:spPr>
          <a:xfrm>
            <a:off x="150840" y="1423800"/>
            <a:ext cx="2448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e31e25"/>
                </a:solidFill>
                <a:latin typeface="Arial"/>
                <a:ea typeface="Open Sans Condensed Light"/>
              </a:rPr>
              <a:t>ЗАДАЧИ: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7" name="Прямоугольник 10"/>
          <p:cNvSpPr/>
          <p:nvPr/>
        </p:nvSpPr>
        <p:spPr>
          <a:xfrm>
            <a:off x="466200" y="4019040"/>
            <a:ext cx="323820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a689e"/>
                </a:solidFill>
                <a:latin typeface="Arial"/>
                <a:ea typeface="Open Sans"/>
              </a:rPr>
              <a:t>Участвовать в разработке нормативной базы  деятельности  инициативных групп и образовательных организаций – базовых площадок проекта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" name="Прямоугольник 11"/>
          <p:cNvSpPr/>
          <p:nvPr/>
        </p:nvSpPr>
        <p:spPr>
          <a:xfrm>
            <a:off x="4343040" y="1854000"/>
            <a:ext cx="323820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a689e"/>
                </a:solidFill>
                <a:latin typeface="Arial"/>
                <a:ea typeface="Open Sans"/>
              </a:rPr>
              <a:t>Организовать реализацию и методическое сопровождение  комплекса городских  массовых мероприятий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9" name="Прямоугольник 12"/>
          <p:cNvSpPr/>
          <p:nvPr/>
        </p:nvSpPr>
        <p:spPr>
          <a:xfrm>
            <a:off x="4343040" y="4019040"/>
            <a:ext cx="3238200" cy="25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a689e"/>
                </a:solidFill>
                <a:latin typeface="Arial"/>
                <a:ea typeface="Open Sans"/>
              </a:rPr>
              <a:t>Активизировать процесс по совершенствованию компетенций специалистов через осуществление системы профессионального роста кураторов детских общественных объединений, реализующих социально значимые инициативы и проекты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60" name="Рисунок 4" descr=""/>
          <p:cNvPicPr/>
          <p:nvPr/>
        </p:nvPicPr>
        <p:blipFill>
          <a:blip r:embed="rId4"/>
          <a:stretch/>
        </p:blipFill>
        <p:spPr>
          <a:xfrm>
            <a:off x="-276840" y="2347200"/>
            <a:ext cx="1145160" cy="139464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5" descr=""/>
          <p:cNvPicPr/>
          <p:nvPr/>
        </p:nvPicPr>
        <p:blipFill>
          <a:blip r:embed="rId5"/>
          <a:stretch/>
        </p:blipFill>
        <p:spPr>
          <a:xfrm>
            <a:off x="-267120" y="4221000"/>
            <a:ext cx="1135800" cy="136512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6" descr=""/>
          <p:cNvPicPr/>
          <p:nvPr/>
        </p:nvPicPr>
        <p:blipFill>
          <a:blip r:embed="rId6"/>
          <a:stretch/>
        </p:blipFill>
        <p:spPr>
          <a:xfrm>
            <a:off x="3430440" y="1893240"/>
            <a:ext cx="1218960" cy="148428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8" descr=""/>
          <p:cNvPicPr/>
          <p:nvPr/>
        </p:nvPicPr>
        <p:blipFill>
          <a:blip r:embed="rId7"/>
          <a:stretch/>
        </p:blipFill>
        <p:spPr>
          <a:xfrm>
            <a:off x="3473640" y="4221000"/>
            <a:ext cx="1316880" cy="160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3" descr=""/>
          <p:cNvPicPr/>
          <p:nvPr/>
        </p:nvPicPr>
        <p:blipFill>
          <a:blip r:embed="rId1"/>
          <a:stretch/>
        </p:blipFill>
        <p:spPr>
          <a:xfrm>
            <a:off x="0" y="-16920"/>
            <a:ext cx="3370680" cy="139536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4" descr=""/>
          <p:cNvPicPr/>
          <p:nvPr/>
        </p:nvPicPr>
        <p:blipFill>
          <a:blip r:embed="rId2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66" name="Прямоугольник 18"/>
          <p:cNvSpPr/>
          <p:nvPr/>
        </p:nvSpPr>
        <p:spPr>
          <a:xfrm>
            <a:off x="819000" y="854280"/>
            <a:ext cx="1083888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В 2023/2024 учебном году городским методическим объединением руководителей детских общественных объединений и органов ученического самоуправления г. Челябинска для специалистов системы образования города было организовано и проведено 17 методических совещаний, из них: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7" name="Прямоугольник 14"/>
          <p:cNvSpPr/>
          <p:nvPr/>
        </p:nvSpPr>
        <p:spPr>
          <a:xfrm>
            <a:off x="722520" y="2478960"/>
            <a:ext cx="660132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10 методических совещаний;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5 проектных семинаров;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2 вебинара, совещания (онлайн формата);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13" descr=""/>
          <p:cNvPicPr/>
          <p:nvPr/>
        </p:nvPicPr>
        <p:blipFill>
          <a:blip r:embed="rId1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69" name="Прямоугольник 3"/>
          <p:cNvSpPr/>
          <p:nvPr/>
        </p:nvSpPr>
        <p:spPr>
          <a:xfrm>
            <a:off x="485640" y="332280"/>
            <a:ext cx="1057212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В 2023</a:t>
            </a:r>
            <a:r>
              <a:rPr b="1" lang="en-US" sz="28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/20</a:t>
            </a:r>
            <a:r>
              <a:rPr b="1" lang="ru-RU" sz="28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24 учебном году в методических мероприятиях приняло участие 753 специалиста из системы образования города Челябинска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643320" y="3722040"/>
            <a:ext cx="10904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Прямоугольник 9"/>
          <p:cNvSpPr/>
          <p:nvPr/>
        </p:nvSpPr>
        <p:spPr>
          <a:xfrm>
            <a:off x="485640" y="1891440"/>
            <a:ext cx="791640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505 педагогов-организаторов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44 педагогов дополнительного образования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 </a:t>
            </a: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46  учителей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 </a:t>
            </a: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19 методистов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 </a:t>
            </a: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139 руководящих работников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13" descr=""/>
          <p:cNvPicPr/>
          <p:nvPr/>
        </p:nvPicPr>
        <p:blipFill>
          <a:blip r:embed="rId1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73" name="Прямоугольник 3"/>
          <p:cNvSpPr/>
          <p:nvPr/>
        </p:nvSpPr>
        <p:spPr>
          <a:xfrm>
            <a:off x="485640" y="332280"/>
            <a:ext cx="1143864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В методических мероприятиях городского методического объединения руководителей детских общественных объединений и органов ученического самоуправления Челябинска приняло участие 467 образовательных организаций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4" name="TextBox 5"/>
          <p:cNvSpPr/>
          <p:nvPr/>
        </p:nvSpPr>
        <p:spPr>
          <a:xfrm>
            <a:off x="643320" y="3722040"/>
            <a:ext cx="10904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Прямоугольник 9"/>
          <p:cNvSpPr/>
          <p:nvPr/>
        </p:nvSpPr>
        <p:spPr>
          <a:xfrm>
            <a:off x="562680" y="2524320"/>
            <a:ext cx="1073340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444 организаций общего образования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 </a:t>
            </a: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Open Sans Condensed Light"/>
              </a:rPr>
              <a:t>23 организации дополнительного образования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 descr=""/>
          <p:cNvPicPr/>
          <p:nvPr/>
        </p:nvPicPr>
        <p:blipFill>
          <a:blip r:embed="rId1"/>
          <a:stretch/>
        </p:blipFill>
        <p:spPr>
          <a:xfrm>
            <a:off x="0" y="-16920"/>
            <a:ext cx="3370680" cy="139536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4" descr=""/>
          <p:cNvPicPr/>
          <p:nvPr/>
        </p:nvPicPr>
        <p:blipFill>
          <a:blip r:embed="rId2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sp>
        <p:nvSpPr>
          <p:cNvPr id="78" name="Прямоугольник 18"/>
          <p:cNvSpPr/>
          <p:nvPr/>
        </p:nvSpPr>
        <p:spPr>
          <a:xfrm>
            <a:off x="480600" y="557640"/>
            <a:ext cx="11248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a689e"/>
                </a:solidFill>
                <a:latin typeface="Arial"/>
                <a:ea typeface="Open Sans Condensed Light"/>
              </a:rPr>
              <a:t>Участие образовательных организаций в мероприятиях  календаря образовательных событий для учащихся и воспитанников муниципальных образовательных организаций города Челябинска 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79" name="Диаграмма 8"/>
          <p:cNvGraphicFramePr/>
          <p:nvPr/>
        </p:nvGraphicFramePr>
        <p:xfrm>
          <a:off x="1562040" y="1756440"/>
          <a:ext cx="7111440" cy="446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3" descr=""/>
          <p:cNvPicPr/>
          <p:nvPr/>
        </p:nvPicPr>
        <p:blipFill>
          <a:blip r:embed="rId1"/>
          <a:stretch/>
        </p:blipFill>
        <p:spPr>
          <a:xfrm>
            <a:off x="0" y="-16920"/>
            <a:ext cx="3370680" cy="139536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4" descr=""/>
          <p:cNvPicPr/>
          <p:nvPr/>
        </p:nvPicPr>
        <p:blipFill>
          <a:blip r:embed="rId2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2" name="Диаграмма 8"/>
          <p:cNvGraphicFramePr/>
          <p:nvPr/>
        </p:nvGraphicFramePr>
        <p:xfrm>
          <a:off x="304920" y="923760"/>
          <a:ext cx="4371120" cy="359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3" name="Диаграмма 5"/>
          <p:cNvGraphicFramePr/>
          <p:nvPr/>
        </p:nvGraphicFramePr>
        <p:xfrm>
          <a:off x="7591320" y="1000080"/>
          <a:ext cx="3780720" cy="355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4" name="Диаграмма 6"/>
          <p:cNvGraphicFramePr/>
          <p:nvPr/>
        </p:nvGraphicFramePr>
        <p:xfrm>
          <a:off x="3838680" y="2905200"/>
          <a:ext cx="4428360" cy="39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3" descr=""/>
          <p:cNvPicPr/>
          <p:nvPr/>
        </p:nvPicPr>
        <p:blipFill>
          <a:blip r:embed="rId1"/>
          <a:stretch/>
        </p:blipFill>
        <p:spPr>
          <a:xfrm>
            <a:off x="0" y="-16920"/>
            <a:ext cx="3370680" cy="1395360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4" descr=""/>
          <p:cNvPicPr/>
          <p:nvPr/>
        </p:nvPicPr>
        <p:blipFill>
          <a:blip r:embed="rId2"/>
          <a:stretch/>
        </p:blipFill>
        <p:spPr>
          <a:xfrm>
            <a:off x="8094960" y="4724280"/>
            <a:ext cx="4096080" cy="2133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7" name="Диаграмма 8"/>
          <p:cNvGraphicFramePr/>
          <p:nvPr/>
        </p:nvGraphicFramePr>
        <p:xfrm>
          <a:off x="438120" y="1066680"/>
          <a:ext cx="4542840" cy="353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8" name="Диаграмма 5"/>
          <p:cNvGraphicFramePr/>
          <p:nvPr/>
        </p:nvGraphicFramePr>
        <p:xfrm>
          <a:off x="7153200" y="1066680"/>
          <a:ext cx="3618720" cy="365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9" name="Диаграмма 7"/>
          <p:cNvGraphicFramePr/>
          <p:nvPr/>
        </p:nvGraphicFramePr>
        <p:xfrm>
          <a:off x="3841200" y="3202560"/>
          <a:ext cx="4253400" cy="33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Application>LibreOffice/7.3.6.2$Linux_X86_64 LibreOffice_project/30$Build-2</Application>
  <AppVersion>15.0000</AppVersion>
  <Words>953</Words>
  <Paragraphs>111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2024-07-29T07:19:20Z</dcterms:created>
  <dc:creator>user</dc:creator>
  <dc:description/>
  <dc:language>ru-RU</dc:language>
  <cp:lastModifiedBy/>
  <dcterms:modified xsi:type="dcterms:W3CDTF">2024-09-06T22:48:34Z</dcterms:modified>
  <cp:revision>48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16</vt:i4>
  </property>
</Properties>
</file>